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51"/>
  </p:notesMasterIdLst>
  <p:sldIdLst>
    <p:sldId id="257" r:id="rId3"/>
    <p:sldId id="258" r:id="rId4"/>
    <p:sldId id="309" r:id="rId5"/>
    <p:sldId id="259" r:id="rId6"/>
    <p:sldId id="310" r:id="rId7"/>
    <p:sldId id="311" r:id="rId8"/>
    <p:sldId id="320" r:id="rId9"/>
    <p:sldId id="316" r:id="rId10"/>
    <p:sldId id="347" r:id="rId11"/>
    <p:sldId id="345" r:id="rId12"/>
    <p:sldId id="346" r:id="rId13"/>
    <p:sldId id="317" r:id="rId14"/>
    <p:sldId id="328" r:id="rId15"/>
    <p:sldId id="329" r:id="rId16"/>
    <p:sldId id="331" r:id="rId17"/>
    <p:sldId id="318" r:id="rId18"/>
    <p:sldId id="264" r:id="rId19"/>
    <p:sldId id="266" r:id="rId20"/>
    <p:sldId id="268" r:id="rId21"/>
    <p:sldId id="269" r:id="rId22"/>
    <p:sldId id="333" r:id="rId23"/>
    <p:sldId id="334" r:id="rId24"/>
    <p:sldId id="335" r:id="rId25"/>
    <p:sldId id="274" r:id="rId26"/>
    <p:sldId id="279" r:id="rId27"/>
    <p:sldId id="280" r:id="rId28"/>
    <p:sldId id="281" r:id="rId29"/>
    <p:sldId id="282" r:id="rId30"/>
    <p:sldId id="283" r:id="rId31"/>
    <p:sldId id="284" r:id="rId32"/>
    <p:sldId id="261" r:id="rId33"/>
    <p:sldId id="341" r:id="rId34"/>
    <p:sldId id="342" r:id="rId35"/>
    <p:sldId id="343" r:id="rId36"/>
    <p:sldId id="344" r:id="rId37"/>
    <p:sldId id="336" r:id="rId38"/>
    <p:sldId id="337" r:id="rId39"/>
    <p:sldId id="338" r:id="rId40"/>
    <p:sldId id="339" r:id="rId41"/>
    <p:sldId id="321" r:id="rId42"/>
    <p:sldId id="262" r:id="rId43"/>
    <p:sldId id="327" r:id="rId44"/>
    <p:sldId id="294" r:id="rId45"/>
    <p:sldId id="295" r:id="rId46"/>
    <p:sldId id="322" r:id="rId47"/>
    <p:sldId id="323" r:id="rId48"/>
    <p:sldId id="307" r:id="rId49"/>
    <p:sldId id="308" r:id="rId50"/>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316"/>
            <p14:sldId id="347"/>
            <p14:sldId id="345"/>
            <p14:sldId id="346"/>
            <p14:sldId id="317"/>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1"/>
            <p14:sldId id="282"/>
            <p14:sldId id="283"/>
            <p14:sldId id="284"/>
            <p14:sldId id="261"/>
          </p14:sldIdLst>
        </p14:section>
        <p14:section name="DevOps" id="{4C749A5E-3203-44C4-830B-3E5C0DA0BF88}">
          <p14:sldIdLst>
            <p14:sldId id="341"/>
            <p14:sldId id="342"/>
            <p14:sldId id="343"/>
            <p14:sldId id="344"/>
            <p14:sldId id="336"/>
            <p14:sldId id="337"/>
            <p14:sldId id="338"/>
            <p14:sldId id="339"/>
          </p14:sldIdLst>
        </p14:section>
        <p14:section name="Benefits" id="{DBF4C712-5910-4D23-92B5-FD4B2C5DF7F6}">
          <p14:sldIdLst>
            <p14:sldId id="321"/>
            <p14:sldId id="262"/>
            <p14:sldId id="327"/>
            <p14:sldId id="294"/>
            <p14:sldId id="295"/>
            <p14:sldId id="322"/>
            <p14:sldId id="323"/>
          </p14:sldIdLst>
        </p14:section>
        <p14:section name="Other APIs" id="{A94A80B0-E586-4F7B-B33E-2DC157160D3E}">
          <p14:sldIdLst>
            <p14:sldId id="307"/>
            <p14:sldId id="3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66" d="100"/>
          <a:sy n="66" d="100"/>
        </p:scale>
        <p:origin x="2196" y="954"/>
      </p:cViewPr>
      <p:guideLst>
        <p:guide orient="horz" pos="2160"/>
        <p:guide pos="3840"/>
      </p:guideLst>
    </p:cSldViewPr>
  </p:slideViewPr>
  <p:notesTextViewPr>
    <p:cViewPr>
      <p:scale>
        <a:sx n="1" d="1"/>
        <a:sy n="1" d="1"/>
      </p:scale>
      <p:origin x="0" y="0"/>
    </p:cViewPr>
  </p:notesTextViewPr>
  <p:sorterViewPr>
    <p:cViewPr>
      <p:scale>
        <a:sx n="75" d="100"/>
        <a:sy n="75" d="100"/>
      </p:scale>
      <p:origin x="0" y="-2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10/14/2016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10/14/2016 3:34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10/14/2016 3:34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1406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10/14/2016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10/14/2016 3:34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10/14/2016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10/14/2016 3:34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825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10/14/2016 3:34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721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10/14/2016 3:54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55272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8458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549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4110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10/14/2016 4:08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10/14/2016</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47</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2283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10/14/2016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10/14/2016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10/14/2016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10/14/2016 3:34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10/14/2016 3:34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10/14/2016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0.xml"/><Relationship Id="rId16" Type="http://schemas.openxmlformats.org/officeDocument/2006/relationships/image" Target="../media/image42.png"/><Relationship Id="rId1" Type="http://schemas.openxmlformats.org/officeDocument/2006/relationships/slideLayout" Target="../slideLayouts/slideLayout20.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33.png"/><Relationship Id="rId11" Type="http://schemas.openxmlformats.org/officeDocument/2006/relationships/image" Target="../media/image42.png"/><Relationship Id="rId5" Type="http://schemas.openxmlformats.org/officeDocument/2006/relationships/image" Target="../media/image32.png"/><Relationship Id="rId10" Type="http://schemas.microsoft.com/office/2007/relationships/hdphoto" Target="../media/hdphoto1.wdp"/><Relationship Id="rId4" Type="http://schemas.openxmlformats.org/officeDocument/2006/relationships/image" Target="../media/image31.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bit.ly/WhatIs-DevOps" TargetMode="Externa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0.tiff"/><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OfficeDev"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officespdev.uservoice.com/"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icrosoftGraph"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5.xml"/><Relationship Id="rId5" Type="http://schemas.openxmlformats.org/officeDocument/2006/relationships/hyperlink" Target="http://stackoverflow.com/questions/tagged/onedrive" TargetMode="External"/><Relationship Id="rId4" Type="http://schemas.openxmlformats.org/officeDocument/2006/relationships/hyperlink" Target="https://onedrive.uservoice.co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azure.com/too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zure/azure-cli"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Rectangle 4"/>
          <p:cNvSpPr/>
          <p:nvPr/>
        </p:nvSpPr>
        <p:spPr bwMode="auto">
          <a:xfrm rot="19769567">
            <a:off x="2227152" y="2299580"/>
            <a:ext cx="5830432" cy="18197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Storage explorer screen shot</a:t>
            </a: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bwMode="auto">
          <a:xfrm rot="19769567">
            <a:off x="2227152" y="2299580"/>
            <a:ext cx="5830432" cy="18197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GIT HUB LINKS</a:t>
            </a:r>
          </a:p>
        </p:txBody>
      </p:sp>
    </p:spTree>
    <p:extLst>
      <p:ext uri="{BB962C8B-B14F-4D97-AF65-F5344CB8AC3E}">
        <p14:creationId xmlns:p14="http://schemas.microsoft.com/office/powerpoint/2010/main" val="22638553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bwMode="auto">
          <a:xfrm rot="19769567">
            <a:off x="2227152" y="2299580"/>
            <a:ext cx="5830432" cy="18197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screen shot</a:t>
            </a:r>
          </a:p>
        </p:txBody>
      </p:sp>
    </p:spTree>
    <p:extLst>
      <p:ext uri="{BB962C8B-B14F-4D97-AF65-F5344CB8AC3E}">
        <p14:creationId xmlns:p14="http://schemas.microsoft.com/office/powerpoint/2010/main" val="8560730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azure.microsoft.com/downloads/</a:t>
            </a:r>
          </a:p>
        </p:txBody>
      </p:sp>
      <p:pic>
        <p:nvPicPr>
          <p:cNvPr id="5" name="Picture 4"/>
          <p:cNvPicPr>
            <a:picLocks noChangeAspect="1"/>
          </p:cNvPicPr>
          <p:nvPr/>
        </p:nvPicPr>
        <p:blipFill rotWithShape="1">
          <a:blip r:embed="rId3"/>
          <a:srcRect l="21818" t="9906" r="24016" b="39666"/>
          <a:stretch/>
        </p:blipFill>
        <p:spPr>
          <a:xfrm>
            <a:off x="807152" y="1277604"/>
            <a:ext cx="10288278" cy="5188208"/>
          </a:xfrm>
          <a:prstGeom prst="rect">
            <a:avLst/>
          </a:prstGeom>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29831114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896794" y="1101444"/>
            <a:ext cx="10087507" cy="5705073"/>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Node.js Code Samples</a:t>
            </a:r>
          </a:p>
        </p:txBody>
      </p:sp>
    </p:spTree>
    <p:extLst>
      <p:ext uri="{BB962C8B-B14F-4D97-AF65-F5344CB8AC3E}">
        <p14:creationId xmlns:p14="http://schemas.microsoft.com/office/powerpoint/2010/main" val="36014575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azure.github.com</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Command-Line Interface (CLI) 2.0</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CI/CD/DevOps</a:t>
            </a:r>
          </a:p>
        </p:txBody>
      </p:sp>
    </p:spTree>
    <p:extLst>
      <p:ext uri="{BB962C8B-B14F-4D97-AF65-F5344CB8AC3E}">
        <p14:creationId xmlns:p14="http://schemas.microsoft.com/office/powerpoint/2010/main" val="1070135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10"/>
            <a:ext cx="5378548" cy="1918979"/>
          </a:xfrm>
        </p:spPr>
        <p:txBody>
          <a:bodyPr/>
          <a:lstStyle/>
          <a:p>
            <a:r>
              <a:rPr lang="en-US" sz="3137" dirty="0"/>
              <a:t>DevOps is the union of people, process, and products to enable continuous delivery of value to our end users.</a:t>
            </a:r>
          </a:p>
        </p:txBody>
      </p:sp>
      <p:sp>
        <p:nvSpPr>
          <p:cNvPr id="5" name="Rectangle 4"/>
          <p:cNvSpPr/>
          <p:nvPr/>
        </p:nvSpPr>
        <p:spPr>
          <a:xfrm>
            <a:off x="1480386" y="6204415"/>
            <a:ext cx="2956259" cy="363946"/>
          </a:xfrm>
          <a:prstGeom prst="rect">
            <a:avLst/>
          </a:prstGeom>
        </p:spPr>
        <p:txBody>
          <a:bodyPr wrap="none">
            <a:spAutoFit/>
          </a:bodyPr>
          <a:lstStyle/>
          <a:p>
            <a:pPr algn="ctr" defTabSz="896386">
              <a:defRPr/>
            </a:pPr>
            <a:r>
              <a:rPr lang="en-US" sz="1765" kern="0" dirty="0">
                <a:solidFill>
                  <a:sysClr val="windowText" lastClr="000000"/>
                </a:solidFill>
                <a:hlinkClick r:id="rId2"/>
              </a:rPr>
              <a:t>http://</a:t>
            </a:r>
            <a:r>
              <a:rPr lang="en-US" sz="1765" kern="0" dirty="0" err="1">
                <a:solidFill>
                  <a:sysClr val="windowText" lastClr="000000"/>
                </a:solidFill>
                <a:hlinkClick r:id="rId2"/>
              </a:rPr>
              <a:t>bit.ly</a:t>
            </a:r>
            <a:r>
              <a:rPr lang="en-US" sz="1765" kern="0" dirty="0">
                <a:solidFill>
                  <a:sysClr val="windowText" lastClr="000000"/>
                </a:solidFill>
                <a:hlinkClick r:id="rId2"/>
              </a:rPr>
              <a:t>/</a:t>
            </a:r>
            <a:r>
              <a:rPr lang="en-US" sz="1765" kern="0" dirty="0" err="1">
                <a:solidFill>
                  <a:sysClr val="windowText" lastClr="000000"/>
                </a:solidFill>
                <a:hlinkClick r:id="rId2"/>
              </a:rPr>
              <a:t>WhatIs</a:t>
            </a:r>
            <a:r>
              <a:rPr lang="en-US" sz="1765" kern="0" dirty="0">
                <a:solidFill>
                  <a:sysClr val="windowText" lastClr="000000"/>
                </a:solidFill>
                <a:hlinkClick r:id="rId2"/>
              </a:rPr>
              <a:t>-DevOps</a:t>
            </a:r>
            <a:endParaRPr lang="en-US" sz="1765" kern="0" dirty="0">
              <a:solidFill>
                <a:sysClr val="windowText" lastClr="000000"/>
              </a:solidFill>
            </a:endParaRPr>
          </a:p>
        </p:txBody>
      </p:sp>
      <p:pic>
        <p:nvPicPr>
          <p:cNvPr id="7" name="Picture Placeholder 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485" b="12485"/>
          <a:stretch>
            <a:fillRect/>
          </a:stretch>
        </p:blipFill>
        <p:spPr/>
      </p:pic>
    </p:spTree>
    <p:extLst>
      <p:ext uri="{BB962C8B-B14F-4D97-AF65-F5344CB8AC3E}">
        <p14:creationId xmlns:p14="http://schemas.microsoft.com/office/powerpoint/2010/main" val="41886741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up a “DevOps” pipeline</a:t>
            </a:r>
          </a:p>
        </p:txBody>
      </p:sp>
      <p:sp>
        <p:nvSpPr>
          <p:cNvPr id="3" name="Text Placeholder 2"/>
          <p:cNvSpPr>
            <a:spLocks noGrp="1"/>
          </p:cNvSpPr>
          <p:nvPr>
            <p:ph type="body" sz="quarter" idx="10"/>
          </p:nvPr>
        </p:nvSpPr>
        <p:spPr>
          <a:xfrm>
            <a:off x="269241" y="1189494"/>
            <a:ext cx="5378548" cy="6176819"/>
          </a:xfrm>
        </p:spPr>
        <p:txBody>
          <a:bodyPr/>
          <a:lstStyle/>
          <a:p>
            <a:r>
              <a:rPr lang="en-US" dirty="0"/>
              <a:t>Streamlining the development of your mobile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Automating the process to be repeatable &amp; sustainable</a:t>
            </a:r>
          </a:p>
          <a:p>
            <a:pPr lvl="1"/>
            <a:r>
              <a:rPr lang="en-US" dirty="0"/>
              <a:t>Continuous Integration (CI)</a:t>
            </a:r>
          </a:p>
          <a:p>
            <a:pPr lvl="1"/>
            <a:r>
              <a:rPr lang="en-US" dirty="0"/>
              <a:t>Continuous Delivery (CD)</a:t>
            </a:r>
          </a:p>
          <a:p>
            <a:pPr lvl="1"/>
            <a:r>
              <a:rPr lang="en-US" dirty="0"/>
              <a:t>Continuous Monitoring (CM)</a:t>
            </a:r>
          </a:p>
          <a:p>
            <a:endParaRPr lang="en-US" dirty="0"/>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a:alphaModFix/>
          </a:blip>
          <a:srcRect l="30260" t="30899" r="28986" b="35257"/>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602096" y="5964493"/>
            <a:ext cx="114153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Distribution</a:t>
            </a:r>
          </a:p>
        </p:txBody>
      </p:sp>
      <p:sp>
        <p:nvSpPr>
          <p:cNvPr id="27" name="TextBox 26"/>
          <p:cNvSpPr txBox="1"/>
          <p:nvPr/>
        </p:nvSpPr>
        <p:spPr>
          <a:xfrm>
            <a:off x="8182756" y="5964493"/>
            <a:ext cx="110746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a:gradFill>
                  <a:gsLst>
                    <a:gs pos="2917">
                      <a:schemeClr val="tx1"/>
                    </a:gs>
                    <a:gs pos="30000">
                      <a:schemeClr val="tx1"/>
                    </a:gs>
                  </a:gsLst>
                  <a:lin ang="5400000" scaled="0"/>
                </a:gradFill>
              </a:rPr>
              <a:t>Monitoring</a:t>
            </a:r>
            <a:endParaRPr lang="en-US" sz="1176" kern="0" dirty="0">
              <a:gradFill>
                <a:gsLst>
                  <a:gs pos="2917">
                    <a:schemeClr val="tx1"/>
                  </a:gs>
                  <a:gs pos="30000">
                    <a:schemeClr val="tx1"/>
                  </a:gs>
                </a:gsLst>
                <a:lin ang="5400000" scaled="0"/>
              </a:gradFill>
            </a:endParaRPr>
          </a:p>
        </p:txBody>
      </p:sp>
      <p:sp>
        <p:nvSpPr>
          <p:cNvPr id="28" name="TextBox 27"/>
          <p:cNvSpPr txBox="1"/>
          <p:nvPr/>
        </p:nvSpPr>
        <p:spPr>
          <a:xfrm>
            <a:off x="6688716" y="5964493"/>
            <a:ext cx="1204390"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a:gradFill>
                  <a:gsLst>
                    <a:gs pos="2917">
                      <a:schemeClr val="tx1"/>
                    </a:gs>
                    <a:gs pos="30000">
                      <a:schemeClr val="tx1"/>
                    </a:gs>
                  </a:gsLst>
                  <a:lin ang="5400000" scaled="0"/>
                </a:gradFill>
              </a:rPr>
              <a:t>Engagement</a:t>
            </a:r>
            <a:endParaRPr lang="en-US" sz="1176" kern="0" dirty="0">
              <a:gradFill>
                <a:gsLst>
                  <a:gs pos="2917">
                    <a:schemeClr val="tx1"/>
                  </a:gs>
                  <a:gs pos="30000">
                    <a:schemeClr val="tx1"/>
                  </a:gs>
                </a:gsLst>
                <a:lin ang="5400000" scaled="0"/>
              </a:gradFill>
            </a:endParaRPr>
          </a:p>
        </p:txBody>
      </p:sp>
      <p:sp>
        <p:nvSpPr>
          <p:cNvPr id="29" name="TextBox 28"/>
          <p:cNvSpPr txBox="1"/>
          <p:nvPr/>
        </p:nvSpPr>
        <p:spPr>
          <a:xfrm>
            <a:off x="6754260" y="1179184"/>
            <a:ext cx="1071694"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Repository</a:t>
            </a:r>
          </a:p>
        </p:txBody>
      </p:sp>
      <p:sp>
        <p:nvSpPr>
          <p:cNvPr id="30" name="TextBox 29"/>
          <p:cNvSpPr txBox="1"/>
          <p:nvPr/>
        </p:nvSpPr>
        <p:spPr>
          <a:xfrm>
            <a:off x="8388873" y="1179184"/>
            <a:ext cx="69522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a:gradFill>
                  <a:gsLst>
                    <a:gs pos="2917">
                      <a:schemeClr val="tx1"/>
                    </a:gs>
                    <a:gs pos="30000">
                      <a:schemeClr val="tx1"/>
                    </a:gs>
                  </a:gsLst>
                  <a:lin ang="5400000" scaled="0"/>
                </a:gradFill>
              </a:rPr>
              <a:t>Build</a:t>
            </a:r>
            <a:endParaRPr lang="en-US" sz="1176" kern="0" dirty="0">
              <a:gradFill>
                <a:gsLst>
                  <a:gs pos="2917">
                    <a:schemeClr val="tx1"/>
                  </a:gs>
                  <a:gs pos="30000">
                    <a:schemeClr val="tx1"/>
                  </a:gs>
                </a:gsLst>
                <a:lin ang="5400000" scaled="0"/>
              </a:gradFill>
            </a:endParaRPr>
          </a:p>
        </p:txBody>
      </p:sp>
      <p:sp>
        <p:nvSpPr>
          <p:cNvPr id="31" name="TextBox 30"/>
          <p:cNvSpPr txBox="1"/>
          <p:nvPr/>
        </p:nvSpPr>
        <p:spPr>
          <a:xfrm>
            <a:off x="9368715" y="1179184"/>
            <a:ext cx="161888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Automated 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a:gradFill>
                  <a:gsLst>
                    <a:gs pos="2917">
                      <a:schemeClr val="tx1"/>
                    </a:gs>
                    <a:gs pos="30000">
                      <a:schemeClr val="tx1"/>
                    </a:gs>
                  </a:gsLst>
                  <a:lin ang="5400000" scaled="0"/>
                </a:gradFill>
              </a:rPr>
              <a:t>Code</a:t>
            </a:r>
            <a:endParaRPr lang="en-US" sz="1176" kern="0" dirty="0">
              <a:gradFill>
                <a:gsLst>
                  <a:gs pos="2917">
                    <a:schemeClr val="tx1"/>
                  </a:gs>
                  <a:gs pos="30000">
                    <a:schemeClr val="tx1"/>
                  </a:gs>
                </a:gsLst>
                <a:lin ang="5400000" scaled="0"/>
              </a:gradFill>
            </a:endParaRPr>
          </a:p>
        </p:txBody>
      </p:sp>
      <p:pic>
        <p:nvPicPr>
          <p:cNvPr id="33" name="Picture 32"/>
          <p:cNvPicPr>
            <a:picLocks noChangeAspect="1"/>
          </p:cNvPicPr>
          <p:nvPr/>
        </p:nvPicPr>
        <p:blipFill>
          <a:blip r:embed="rId5">
            <a:alphaModFix/>
          </a:blip>
          <a:srcRect l="15300" r="64507" b="75224"/>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5">
            <a:alphaModFix/>
          </a:blip>
          <a:srcRect l="40660" r="39147" b="75249"/>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5">
            <a:alphaModFix/>
          </a:blip>
          <a:srcRect l="65929" r="13878" b="75018"/>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5">
            <a:alphaModFix/>
          </a:blip>
          <a:srcRect l="65943" t="75153" r="13864"/>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5">
            <a:alphaModFix/>
          </a:blip>
          <a:srcRect l="40606" t="75153" r="39201"/>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5">
            <a:alphaModFix/>
          </a:blip>
          <a:srcRect l="15322" t="75210" r="64485"/>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430056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 (VSTS) / TFS</a:t>
            </a:r>
          </a:p>
        </p:txBody>
      </p:sp>
      <p:sp>
        <p:nvSpPr>
          <p:cNvPr id="3" name="Text Placeholder 2"/>
          <p:cNvSpPr>
            <a:spLocks noGrp="1"/>
          </p:cNvSpPr>
          <p:nvPr>
            <p:ph type="body" sz="quarter" idx="10"/>
          </p:nvPr>
        </p:nvSpPr>
        <p:spPr>
          <a:xfrm>
            <a:off x="269241" y="1189494"/>
            <a:ext cx="5378548" cy="4553554"/>
          </a:xfrm>
        </p:spPr>
        <p:txBody>
          <a:bodyPr/>
          <a:lstStyle/>
          <a:p>
            <a:r>
              <a:rPr lang="en-US" dirty="0"/>
              <a:t>Version Control</a:t>
            </a:r>
          </a:p>
          <a:p>
            <a:pPr lvl="1"/>
            <a:r>
              <a:rPr lang="en-US" dirty="0" err="1"/>
              <a:t>Git</a:t>
            </a:r>
            <a:r>
              <a:rPr lang="en-US" dirty="0"/>
              <a:t> and Team Foundation Version Control (TFVC)</a:t>
            </a:r>
          </a:p>
          <a:p>
            <a:pPr lvl="1"/>
            <a:r>
              <a:rPr lang="en-US" dirty="0"/>
              <a:t>Unlimited private repos</a:t>
            </a:r>
          </a:p>
          <a:p>
            <a:r>
              <a:rPr lang="en-US" dirty="0"/>
              <a:t>Agile Planning</a:t>
            </a:r>
          </a:p>
          <a:p>
            <a:pPr lvl="1"/>
            <a:r>
              <a:rPr lang="en-US" dirty="0"/>
              <a:t>Work item tracking</a:t>
            </a:r>
          </a:p>
          <a:p>
            <a:pPr lvl="1"/>
            <a:r>
              <a:rPr lang="en-US" dirty="0"/>
              <a:t>Kanban, backlogs, task boards</a:t>
            </a:r>
          </a:p>
          <a:p>
            <a:r>
              <a:rPr lang="en-US" dirty="0"/>
              <a:t>Continuous Integration</a:t>
            </a:r>
          </a:p>
          <a:p>
            <a:pPr lvl="1"/>
            <a:r>
              <a:rPr lang="en-US" dirty="0"/>
              <a:t>Cloud-hosted build agents</a:t>
            </a:r>
          </a:p>
          <a:p>
            <a:pPr lvl="1"/>
            <a:r>
              <a:rPr lang="en-US" dirty="0"/>
              <a:t>Build support for all mobile platforms</a:t>
            </a:r>
          </a:p>
          <a:p>
            <a:pPr lvl="1"/>
            <a:r>
              <a:rPr lang="en-US" dirty="0"/>
              <a:t>Integration with test clouds</a:t>
            </a:r>
          </a:p>
        </p:txBody>
      </p:sp>
      <p:pic>
        <p:nvPicPr>
          <p:cNvPr id="5" name="Picture 4"/>
          <p:cNvPicPr>
            <a:picLocks noChangeAspect="1"/>
          </p:cNvPicPr>
          <p:nvPr/>
        </p:nvPicPr>
        <p:blipFill>
          <a:blip r:embed="rId3"/>
          <a:stretch>
            <a:fillRect/>
          </a:stretch>
        </p:blipFill>
        <p:spPr>
          <a:xfrm>
            <a:off x="6021298" y="3877213"/>
            <a:ext cx="5378548" cy="20465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99" y="1189494"/>
            <a:ext cx="5391343" cy="2314208"/>
          </a:xfrm>
          <a:prstGeom prst="rect">
            <a:avLst/>
          </a:prstGeom>
        </p:spPr>
      </p:pic>
    </p:spTree>
    <p:extLst>
      <p:ext uri="{BB962C8B-B14F-4D97-AF65-F5344CB8AC3E}">
        <p14:creationId xmlns:p14="http://schemas.microsoft.com/office/powerpoint/2010/main" val="14509984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a:t>
            </a:r>
            <a:br>
              <a:rPr lang="en-US" dirty="0"/>
            </a:br>
            <a:r>
              <a:rPr lang="en-US" sz="2353" b="1" dirty="0">
                <a:gradFill>
                  <a:gsLst>
                    <a:gs pos="0">
                      <a:schemeClr val="accent6"/>
                    </a:gs>
                    <a:gs pos="100000">
                      <a:schemeClr val="accent6"/>
                    </a:gs>
                  </a:gsLst>
                  <a:lin ang="21594000" scaled="0"/>
                </a:gradFill>
                <a:latin typeface="+mn-lt"/>
              </a:rPr>
              <a:t>Running their infrastructure on Azure!</a:t>
            </a:r>
          </a:p>
        </p:txBody>
      </p:sp>
      <p:sp>
        <p:nvSpPr>
          <p:cNvPr id="3" name="TextBox 2"/>
          <p:cNvSpPr txBox="1"/>
          <p:nvPr/>
        </p:nvSpPr>
        <p:spPr>
          <a:xfrm>
            <a:off x="944657" y="2048798"/>
            <a:ext cx="7542731" cy="1791934"/>
          </a:xfrm>
          <a:prstGeom prst="rect">
            <a:avLst/>
          </a:prstGeom>
          <a:noFill/>
        </p:spPr>
        <p:txBody>
          <a:bodyPr wrap="square" lIns="171135" tIns="136908" rIns="171135" bIns="136908" rtlCol="0">
            <a:noAutofit/>
          </a:bodyPr>
          <a:lstStyle/>
          <a:p>
            <a:pPr defTabSz="855679">
              <a:lnSpc>
                <a:spcPct val="90000"/>
              </a:lnSpc>
              <a:spcBef>
                <a:spcPts val="1122"/>
              </a:spcBef>
              <a:defRPr/>
            </a:pPr>
            <a:endParaRPr lang="en-US" sz="2040" kern="0" spc="-47" dirty="0">
              <a:solidFill>
                <a:srgbClr val="505050"/>
              </a:solidFill>
              <a:latin typeface="Segoe UI"/>
            </a:endParaRPr>
          </a:p>
        </p:txBody>
      </p:sp>
      <p:sp>
        <p:nvSpPr>
          <p:cNvPr id="15" name="Rectangle 14"/>
          <p:cNvSpPr/>
          <p:nvPr/>
        </p:nvSpPr>
        <p:spPr bwMode="auto">
          <a:xfrm>
            <a:off x="1" y="4173063"/>
            <a:ext cx="8135570" cy="26844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14" name="Rectangle 13"/>
          <p:cNvSpPr/>
          <p:nvPr/>
        </p:nvSpPr>
        <p:spPr bwMode="auto">
          <a:xfrm>
            <a:off x="8207861" y="1716467"/>
            <a:ext cx="3984140" cy="51410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6" name="Rectangle 5"/>
          <p:cNvSpPr/>
          <p:nvPr/>
        </p:nvSpPr>
        <p:spPr>
          <a:xfrm>
            <a:off x="248616" y="4189619"/>
            <a:ext cx="2509989" cy="1792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7780" tIns="134224" rIns="167780" bIns="134224" rtlCol="0" anchor="t" anchorCtr="0"/>
          <a:lstStyle/>
          <a:p>
            <a:pPr defTabSz="855679">
              <a:lnSpc>
                <a:spcPct val="90000"/>
              </a:lnSpc>
              <a:spcBef>
                <a:spcPts val="551"/>
              </a:spcBef>
              <a:defRPr/>
            </a:pPr>
            <a:r>
              <a:rPr lang="en-US" sz="2400" kern="0" dirty="0">
                <a:gradFill>
                  <a:gsLst>
                    <a:gs pos="0">
                      <a:srgbClr val="FFFFFF"/>
                    </a:gs>
                    <a:gs pos="100000">
                      <a:srgbClr val="FFFFFF"/>
                    </a:gs>
                  </a:gsLst>
                  <a:lin ang="21594000" scaled="0"/>
                </a:gradFill>
                <a:latin typeface="Segoe UI Light"/>
              </a:rPr>
              <a:t>Situation</a:t>
            </a:r>
          </a:p>
          <a:p>
            <a:pPr defTabSz="855679">
              <a:spcBef>
                <a:spcPts val="551"/>
              </a:spcBef>
              <a:defRPr/>
            </a:pPr>
            <a:r>
              <a:rPr lang="en-US" sz="1029" kern="0" dirty="0">
                <a:gradFill>
                  <a:gsLst>
                    <a:gs pos="0">
                      <a:srgbClr val="FFFFFF"/>
                    </a:gs>
                    <a:gs pos="100000">
                      <a:srgbClr val="FFFFFF"/>
                    </a:gs>
                  </a:gsLst>
                  <a:lin ang="21594000" scaled="0"/>
                </a:gradFill>
              </a:rPr>
              <a:t>Infrastructure in four different locations, with four different infrastructure providers, each with their own APIs and tools for managing resources, each with varying capabilities and capacities.</a:t>
            </a:r>
          </a:p>
          <a:p>
            <a:pPr defTabSz="855679">
              <a:spcBef>
                <a:spcPts val="551"/>
              </a:spcBef>
              <a:defRPr/>
            </a:pPr>
            <a:r>
              <a:rPr lang="en-US" sz="1029" kern="0" dirty="0">
                <a:gradFill>
                  <a:gsLst>
                    <a:gs pos="0">
                      <a:srgbClr val="FFFFFF"/>
                    </a:gs>
                    <a:gs pos="100000">
                      <a:srgbClr val="FFFFFF"/>
                    </a:gs>
                  </a:gsLst>
                  <a:lin ang="21594000" scaled="0"/>
                </a:gradFill>
              </a:rPr>
              <a:t>Project infrastructure is managed by a team of volunteers, operating more than 15 different services and managing a number of additional external services.</a:t>
            </a:r>
          </a:p>
        </p:txBody>
      </p:sp>
      <p:sp>
        <p:nvSpPr>
          <p:cNvPr id="7" name="Rectangle 6"/>
          <p:cNvSpPr/>
          <p:nvPr/>
        </p:nvSpPr>
        <p:spPr>
          <a:xfrm>
            <a:off x="2748826" y="4189619"/>
            <a:ext cx="2500210" cy="1792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7780" tIns="134224" rIns="167780" bIns="134224" rtlCol="0" anchor="t" anchorCtr="0"/>
          <a:lstStyle/>
          <a:p>
            <a:pPr defTabSz="855679">
              <a:lnSpc>
                <a:spcPct val="90000"/>
              </a:lnSpc>
              <a:spcBef>
                <a:spcPts val="551"/>
              </a:spcBef>
              <a:defRPr/>
            </a:pPr>
            <a:r>
              <a:rPr lang="en-US" sz="2400" kern="0" dirty="0">
                <a:gradFill>
                  <a:gsLst>
                    <a:gs pos="0">
                      <a:srgbClr val="FFFFFF"/>
                    </a:gs>
                    <a:gs pos="100000">
                      <a:srgbClr val="FFFFFF"/>
                    </a:gs>
                  </a:gsLst>
                  <a:lin ang="21594000" scaled="0"/>
                </a:gradFill>
                <a:latin typeface="Segoe UI Light"/>
              </a:rPr>
              <a:t>Solution</a:t>
            </a:r>
          </a:p>
          <a:p>
            <a:pPr defTabSz="855679">
              <a:spcBef>
                <a:spcPts val="551"/>
              </a:spcBef>
              <a:defRPr/>
            </a:pPr>
            <a:r>
              <a:rPr lang="en-US" sz="1029" kern="0" dirty="0">
                <a:gradFill>
                  <a:gsLst>
                    <a:gs pos="0">
                      <a:srgbClr val="FFFFFF"/>
                    </a:gs>
                    <a:gs pos="100000">
                      <a:srgbClr val="FFFFFF"/>
                    </a:gs>
                  </a:gsLst>
                  <a:lin ang="21594000" scaled="0"/>
                </a:gradFill>
              </a:rPr>
              <a:t>A cloud platform consisting of: compute, CDN, storage and data-store services. </a:t>
            </a:r>
          </a:p>
          <a:p>
            <a:pPr defTabSz="855679">
              <a:spcBef>
                <a:spcPts val="551"/>
              </a:spcBef>
              <a:defRPr/>
            </a:pPr>
            <a:r>
              <a:rPr lang="en-US" sz="1029" kern="0" dirty="0">
                <a:gradFill>
                  <a:gsLst>
                    <a:gs pos="0">
                      <a:srgbClr val="FFFFFF"/>
                    </a:gs>
                    <a:gs pos="100000">
                      <a:srgbClr val="FFFFFF"/>
                    </a:gs>
                  </a:gsLst>
                  <a:lin ang="21594000" scaled="0"/>
                </a:gradFill>
              </a:rPr>
              <a:t>Azure also enables End-to-end TLS encrypted distribution of Jenkins packages, plugins and metadata via the Azure CDN.</a:t>
            </a:r>
          </a:p>
          <a:p>
            <a:pPr defTabSz="855679">
              <a:spcBef>
                <a:spcPts val="551"/>
              </a:spcBef>
              <a:defRPr/>
            </a:pPr>
            <a:endParaRPr lang="en-US" sz="1029" kern="0" dirty="0">
              <a:gradFill>
                <a:gsLst>
                  <a:gs pos="0">
                    <a:srgbClr val="FFFFFF"/>
                  </a:gs>
                  <a:gs pos="100000">
                    <a:srgbClr val="FFFFFF"/>
                  </a:gs>
                </a:gsLst>
                <a:lin ang="21594000" scaled="0"/>
              </a:gradFill>
            </a:endParaRPr>
          </a:p>
        </p:txBody>
      </p:sp>
      <p:sp>
        <p:nvSpPr>
          <p:cNvPr id="8" name="Rectangle 7"/>
          <p:cNvSpPr/>
          <p:nvPr/>
        </p:nvSpPr>
        <p:spPr>
          <a:xfrm>
            <a:off x="5249036" y="4189619"/>
            <a:ext cx="2509989" cy="1792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7780" tIns="134224" rIns="167780" bIns="134224" rtlCol="0" anchor="t" anchorCtr="0"/>
          <a:lstStyle/>
          <a:p>
            <a:pPr defTabSz="914079">
              <a:lnSpc>
                <a:spcPct val="90000"/>
              </a:lnSpc>
              <a:spcBef>
                <a:spcPts val="432"/>
              </a:spcBef>
              <a:defRPr/>
            </a:pPr>
            <a:r>
              <a:rPr kumimoji="1" lang="en-US" sz="2400" kern="0" dirty="0">
                <a:gradFill>
                  <a:gsLst>
                    <a:gs pos="0">
                      <a:srgbClr val="FFFFFF"/>
                    </a:gs>
                    <a:gs pos="100000">
                      <a:srgbClr val="FFFFFF"/>
                    </a:gs>
                  </a:gsLst>
                  <a:lin ang="21594000" scaled="0"/>
                </a:gradFill>
                <a:latin typeface="Segoe UI Light"/>
              </a:rPr>
              <a:t>Benefits </a:t>
            </a:r>
          </a:p>
          <a:p>
            <a:pPr defTabSz="855679">
              <a:spcBef>
                <a:spcPts val="551"/>
              </a:spcBef>
              <a:defRPr/>
            </a:pPr>
            <a:r>
              <a:rPr lang="en-US" sz="1029" kern="0" dirty="0">
                <a:gradFill>
                  <a:gsLst>
                    <a:gs pos="0">
                      <a:srgbClr val="FFFFFF"/>
                    </a:gs>
                    <a:gs pos="100000">
                      <a:srgbClr val="FFFFFF"/>
                    </a:gs>
                  </a:gsLst>
                  <a:lin ang="21594000" scaled="0"/>
                </a:gradFill>
              </a:rPr>
              <a:t>More complete build/test/release support and capacity on ci.jenkins.io for plugin developers using Azure Container Service and generic VMs.</a:t>
            </a:r>
          </a:p>
        </p:txBody>
      </p:sp>
      <p:sp>
        <p:nvSpPr>
          <p:cNvPr id="9" name="Rectangle 8"/>
          <p:cNvSpPr/>
          <p:nvPr/>
        </p:nvSpPr>
        <p:spPr bwMode="auto">
          <a:xfrm>
            <a:off x="1" y="1716466"/>
            <a:ext cx="8135570" cy="23757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10" name="TextBox 9"/>
          <p:cNvSpPr txBox="1"/>
          <p:nvPr/>
        </p:nvSpPr>
        <p:spPr>
          <a:xfrm>
            <a:off x="269240" y="2564653"/>
            <a:ext cx="7627052" cy="1008954"/>
          </a:xfrm>
          <a:prstGeom prst="rect">
            <a:avLst/>
          </a:prstGeom>
          <a:noFill/>
        </p:spPr>
        <p:txBody>
          <a:bodyPr wrap="square" lIns="167771" tIns="134218" rIns="167771" bIns="134218" rtlCol="0">
            <a:noAutofit/>
          </a:bodyPr>
          <a:lstStyle/>
          <a:p>
            <a:pPr defTabSz="855679">
              <a:defRPr/>
            </a:pPr>
            <a:r>
              <a:rPr lang="en-US" sz="1961" kern="0" spc="-49" dirty="0">
                <a:gradFill>
                  <a:gsLst>
                    <a:gs pos="0">
                      <a:srgbClr val="505050"/>
                    </a:gs>
                    <a:gs pos="100000">
                      <a:srgbClr val="505050"/>
                    </a:gs>
                  </a:gsLst>
                  <a:lin ang="21594000" scaled="0"/>
                </a:gradFill>
              </a:rPr>
              <a:t>Jenkins provides continuous integration services for software development. It supports popular SCM tools and can execute Apache Ant and Apache Maven based projects as well as shell scripts and Windows batch commands.</a:t>
            </a:r>
          </a:p>
        </p:txBody>
      </p:sp>
      <p:sp>
        <p:nvSpPr>
          <p:cNvPr id="5" name="Rectangle 4"/>
          <p:cNvSpPr/>
          <p:nvPr/>
        </p:nvSpPr>
        <p:spPr>
          <a:xfrm>
            <a:off x="8307325" y="1804594"/>
            <a:ext cx="3463158" cy="3584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71135" tIns="136908" rIns="171135" bIns="136908" rtlCol="0" anchor="t" anchorCtr="0"/>
          <a:lstStyle/>
          <a:p>
            <a:pPr defTabSz="855679">
              <a:lnSpc>
                <a:spcPct val="114000"/>
              </a:lnSpc>
              <a:spcBef>
                <a:spcPts val="562"/>
              </a:spcBef>
              <a:defRPr/>
            </a:pPr>
            <a:r>
              <a:rPr kumimoji="1" lang="en-US" sz="2157" kern="0" spc="-39" dirty="0">
                <a:gradFill>
                  <a:gsLst>
                    <a:gs pos="0">
                      <a:srgbClr val="FFFFFF"/>
                    </a:gs>
                    <a:gs pos="100000">
                      <a:srgbClr val="FFFFFF"/>
                    </a:gs>
                  </a:gsLst>
                  <a:lin ang="21594000" scaled="0"/>
                </a:gradFill>
                <a:latin typeface="Segoe UI Light"/>
              </a:rPr>
              <a:t>“Migrating to Azure simplifies and improves our infrastructure in a dramatic way that would not be possible without a comprehensive platform”</a:t>
            </a:r>
          </a:p>
        </p:txBody>
      </p:sp>
      <p:pic>
        <p:nvPicPr>
          <p:cNvPr id="16"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00" y="1830187"/>
            <a:ext cx="535758" cy="7413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2" descr="http://img.freeflagicons.com/thumb/glossy_square_icon/united_states_of_america/united_states_of_america_6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3" y="1817013"/>
            <a:ext cx="906307" cy="67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0613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 Plugins</a:t>
            </a:r>
          </a:p>
        </p:txBody>
      </p:sp>
      <p:sp>
        <p:nvSpPr>
          <p:cNvPr id="5" name="Content Placeholder 4"/>
          <p:cNvSpPr>
            <a:spLocks noGrp="1"/>
          </p:cNvSpPr>
          <p:nvPr>
            <p:ph type="body" sz="quarter" idx="4294967295"/>
          </p:nvPr>
        </p:nvSpPr>
        <p:spPr>
          <a:xfrm>
            <a:off x="219440" y="1636462"/>
            <a:ext cx="6453946" cy="4710520"/>
          </a:xfrm>
        </p:spPr>
        <p:txBody>
          <a:bodyPr/>
          <a:lstStyle/>
          <a:p>
            <a:pPr marL="0" indent="0">
              <a:spcBef>
                <a:spcPts val="0"/>
              </a:spcBef>
              <a:spcAft>
                <a:spcPts val="588"/>
              </a:spcAft>
              <a:buNone/>
            </a:pPr>
            <a:r>
              <a:rPr lang="en-US" sz="3529" spc="-49" dirty="0">
                <a:gradFill>
                  <a:gsLst>
                    <a:gs pos="0">
                      <a:schemeClr val="bg1"/>
                    </a:gs>
                    <a:gs pos="100000">
                      <a:schemeClr val="bg1"/>
                    </a:gs>
                  </a:gsLst>
                  <a:lin ang="21594000" scaled="0"/>
                </a:gradFill>
              </a:rPr>
              <a:t>Azure Storage plugin for Jenkins</a:t>
            </a:r>
          </a:p>
          <a:p>
            <a:pPr marL="333032" lvl="1" indent="-333032">
              <a:spcBef>
                <a:spcPts val="0"/>
              </a:spcBef>
              <a:spcAft>
                <a:spcPts val="588"/>
              </a:spcAft>
            </a:pPr>
            <a:r>
              <a:rPr lang="en-US" spc="-49" dirty="0">
                <a:gradFill>
                  <a:gsLst>
                    <a:gs pos="0">
                      <a:schemeClr val="bg1"/>
                    </a:gs>
                    <a:gs pos="100000">
                      <a:schemeClr val="bg1"/>
                    </a:gs>
                  </a:gsLst>
                  <a:lin ang="21594000" scaled="0"/>
                </a:gradFill>
              </a:rPr>
              <a:t>Easily deploy artifacts to Azure Storage</a:t>
            </a:r>
            <a:br>
              <a:rPr lang="en-US" spc="-49" dirty="0">
                <a:gradFill>
                  <a:gsLst>
                    <a:gs pos="0">
                      <a:schemeClr val="bg1"/>
                    </a:gs>
                    <a:gs pos="100000">
                      <a:schemeClr val="bg1"/>
                    </a:gs>
                  </a:gsLst>
                  <a:lin ang="21594000" scaled="0"/>
                </a:gradFill>
              </a:rPr>
            </a:br>
            <a:endParaRPr lang="en-US" spc="-49" dirty="0">
              <a:gradFill>
                <a:gsLst>
                  <a:gs pos="0">
                    <a:schemeClr val="bg1"/>
                  </a:gs>
                  <a:gs pos="100000">
                    <a:schemeClr val="bg1"/>
                  </a:gs>
                </a:gsLst>
                <a:lin ang="21594000" scaled="0"/>
              </a:gradFill>
            </a:endParaRPr>
          </a:p>
          <a:p>
            <a:pPr marL="0" indent="0">
              <a:spcBef>
                <a:spcPts val="0"/>
              </a:spcBef>
              <a:spcAft>
                <a:spcPts val="588"/>
              </a:spcAft>
              <a:buNone/>
            </a:pPr>
            <a:r>
              <a:rPr lang="en-US" sz="3529" spc="-49" dirty="0">
                <a:gradFill>
                  <a:gsLst>
                    <a:gs pos="0">
                      <a:schemeClr val="bg1"/>
                    </a:gs>
                    <a:gs pos="100000">
                      <a:schemeClr val="bg1"/>
                    </a:gs>
                  </a:gsLst>
                  <a:lin ang="21594000" scaled="0"/>
                </a:gradFill>
              </a:rPr>
              <a:t>Jenkins Slave Plugin for Azure</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Cloud Profile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subscription info</a:t>
            </a:r>
          </a:p>
          <a:p>
            <a:pPr marL="896386" lvl="3" indent="-275453">
              <a:spcBef>
                <a:spcPts val="0"/>
              </a:spcBef>
              <a:spcAft>
                <a:spcPts val="588"/>
              </a:spcAft>
              <a:tabLst>
                <a:tab pos="896386" algn="l"/>
              </a:tabLst>
            </a:pPr>
            <a:r>
              <a:rPr lang="en-US" sz="2353" spc="-49" dirty="0">
                <a:gradFill>
                  <a:gsLst>
                    <a:gs pos="0">
                      <a:schemeClr val="bg1"/>
                    </a:gs>
                    <a:gs pos="100000">
                      <a:schemeClr val="bg1"/>
                    </a:gs>
                  </a:gsLst>
                  <a:lin ang="21594000" scaled="0"/>
                </a:gradFill>
              </a:rPr>
              <a:t>Deploy and manage Azure Slaves</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Slave Template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Slave Templates tell Azure what type of Azure Slave to deploy</a:t>
            </a:r>
          </a:p>
          <a:p>
            <a:pPr marL="896386" lvl="3" indent="-275453">
              <a:spcBef>
                <a:spcPts val="0"/>
              </a:spcBef>
              <a:spcAft>
                <a:spcPts val="588"/>
              </a:spcAft>
            </a:pPr>
            <a:r>
              <a:rPr lang="en-US" sz="2353" spc="-49" dirty="0">
                <a:gradFill>
                  <a:gsLst>
                    <a:gs pos="0">
                      <a:schemeClr val="bg1"/>
                    </a:gs>
                    <a:gs pos="100000">
                      <a:schemeClr val="bg1"/>
                    </a:gs>
                  </a:gsLst>
                  <a:lin ang="21594000" scaled="0"/>
                </a:gradFill>
              </a:rPr>
              <a:t>Windows or Linux</a:t>
            </a:r>
          </a:p>
        </p:txBody>
      </p:sp>
      <p:pic>
        <p:nvPicPr>
          <p:cNvPr id="2050"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55" y="2590159"/>
            <a:ext cx="2327381" cy="32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7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098321"/>
            <a:ext cx="12192000" cy="575919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Jenkins Slave Plugin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056" t="4493"/>
          <a:stretch/>
        </p:blipFill>
        <p:spPr>
          <a:xfrm>
            <a:off x="462807" y="3985465"/>
            <a:ext cx="11266388" cy="2600406"/>
          </a:xfrm>
          <a:prstGeom prst="rect">
            <a:avLst/>
          </a:prstGeom>
        </p:spPr>
      </p:pic>
      <p:pic>
        <p:nvPicPr>
          <p:cNvPr id="1026" name="Picture 2" descr="0ABE10D6-D308-405B-8BF3-9253AAD37907"/>
          <p:cNvPicPr>
            <a:picLocks noChangeAspect="1" noChangeArrowheads="1"/>
          </p:cNvPicPr>
          <p:nvPr/>
        </p:nvPicPr>
        <p:blipFill rotWithShape="1">
          <a:blip r:embed="rId4">
            <a:extLst>
              <a:ext uri="{28A0092B-C50C-407E-A947-70E740481C1C}">
                <a14:useLocalDpi xmlns:a14="http://schemas.microsoft.com/office/drawing/2010/main" val="0"/>
              </a:ext>
            </a:extLst>
          </a:blip>
          <a:srcRect l="19417" t="393" b="1"/>
          <a:stretch/>
        </p:blipFill>
        <p:spPr bwMode="auto">
          <a:xfrm>
            <a:off x="462807" y="1250048"/>
            <a:ext cx="11266388" cy="2523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189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1098322"/>
            <a:ext cx="12192000" cy="57591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Jenkins ACS Plugin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567" y="1367246"/>
            <a:ext cx="8278829" cy="5209731"/>
          </a:xfrm>
          <a:prstGeom prst="rect">
            <a:avLst/>
          </a:prstGeom>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24238941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US" sz="4704" dirty="0">
              <a:solidFill>
                <a:schemeClr val="bg2"/>
              </a:solidFill>
            </a:endParaRPr>
          </a:p>
        </p:txBody>
      </p:sp>
      <p:sp>
        <p:nvSpPr>
          <p:cNvPr id="7" name="Title 6"/>
          <p:cNvSpPr>
            <a:spLocks noGrp="1"/>
          </p:cNvSpPr>
          <p:nvPr>
            <p:ph type="title"/>
          </p:nvPr>
        </p:nvSpPr>
        <p:spPr/>
        <p:txBody>
          <a:bodyPr/>
          <a:lstStyle/>
          <a:p>
            <a:r>
              <a:rPr lang="en-US"/>
              <a:t>Office Platform</a:t>
            </a:r>
            <a:endParaRPr lang="en-US" dirty="0"/>
          </a:p>
        </p:txBody>
      </p:sp>
      <p:sp>
        <p:nvSpPr>
          <p:cNvPr id="12" name="Text Placeholder 11"/>
          <p:cNvSpPr>
            <a:spLocks noGrp="1"/>
          </p:cNvSpPr>
          <p:nvPr>
            <p:ph type="body" sz="quarter" idx="10"/>
          </p:nvPr>
        </p:nvSpPr>
        <p:spPr>
          <a:xfrm>
            <a:off x="269239" y="1189177"/>
            <a:ext cx="11653523" cy="5325923"/>
          </a:xfrm>
        </p:spPr>
        <p:txBody>
          <a:bodyPr>
            <a:normAutofit fontScale="92500" lnSpcReduction="10000"/>
          </a:bodyPr>
          <a:lstStyle/>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Follow us on Twitter - </a:t>
            </a:r>
            <a:r>
              <a:rPr lang="en-US" sz="4000" kern="0" dirty="0">
                <a:solidFill>
                  <a:sysClr val="windowText" lastClr="000000"/>
                </a:solidFill>
                <a:hlinkClick r:id="rId3"/>
              </a:rPr>
              <a:t>@</a:t>
            </a:r>
            <a:r>
              <a:rPr lang="en-US" sz="4000" kern="0" dirty="0" err="1">
                <a:solidFill>
                  <a:sysClr val="windowText" lastClr="000000"/>
                </a:solidFill>
                <a:hlinkClick r:id="rId3"/>
              </a:rPr>
              <a:t>OfficeDev</a:t>
            </a:r>
            <a:r>
              <a:rPr lang="en-US" sz="4000" kern="0" dirty="0">
                <a:solidFill>
                  <a:sysClr val="windowText" lastClr="000000"/>
                </a:solidFill>
              </a:rPr>
              <a:t> </a:t>
            </a: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Provide feedback at User Voice - </a:t>
            </a:r>
            <a:r>
              <a:rPr lang="en-US" sz="4000" kern="0" dirty="0">
                <a:solidFill>
                  <a:sysClr val="windowText" lastClr="000000"/>
                </a:solidFill>
                <a:hlinkClick r:id="rId4"/>
              </a:rPr>
              <a:t>https://officespdev.uservoice.com</a:t>
            </a:r>
            <a:endParaRPr lang="en-US" sz="4000" kern="0" dirty="0">
              <a:solidFill>
                <a:sysClr val="windowText" lastClr="000000"/>
              </a:solidFill>
            </a:endParaRP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Interact on Stack Overflow  - office-js, </a:t>
            </a:r>
            <a:r>
              <a:rPr lang="en-US" sz="4000" kern="0" dirty="0" err="1">
                <a:solidFill>
                  <a:sysClr val="windowText" lastClr="000000"/>
                </a:solidFill>
              </a:rPr>
              <a:t>microsoftgraph</a:t>
            </a:r>
            <a:r>
              <a:rPr lang="en-US" sz="4000" kern="0" dirty="0">
                <a:solidFill>
                  <a:sysClr val="windowText" lastClr="000000"/>
                </a:solidFill>
              </a:rPr>
              <a:t>, office365api, office365connectors, excel-</a:t>
            </a:r>
            <a:r>
              <a:rPr lang="en-US" sz="4000" kern="0" dirty="0" err="1">
                <a:solidFill>
                  <a:sysClr val="windowText" lastClr="000000"/>
                </a:solidFill>
              </a:rPr>
              <a:t>addins</a:t>
            </a:r>
            <a:r>
              <a:rPr lang="en-US" sz="4000" kern="0" dirty="0">
                <a:solidFill>
                  <a:sysClr val="windowText" lastClr="000000"/>
                </a:solidFill>
              </a:rPr>
              <a:t>, outlook-web-</a:t>
            </a:r>
            <a:r>
              <a:rPr lang="en-US" sz="4000" kern="0" dirty="0" err="1">
                <a:solidFill>
                  <a:sysClr val="windowText" lastClr="000000"/>
                </a:solidFill>
              </a:rPr>
              <a:t>addins</a:t>
            </a:r>
            <a:r>
              <a:rPr lang="en-US" sz="4000" kern="0" dirty="0">
                <a:solidFill>
                  <a:sysClr val="windowText" lastClr="000000"/>
                </a:solidFill>
              </a:rPr>
              <a:t>, </a:t>
            </a:r>
            <a:r>
              <a:rPr lang="en-US" sz="4000" kern="0" dirty="0" err="1">
                <a:solidFill>
                  <a:sysClr val="windowText" lastClr="000000"/>
                </a:solidFill>
              </a:rPr>
              <a:t>sharepoint-api</a:t>
            </a:r>
            <a:endParaRPr lang="en-US" sz="4000" kern="0" dirty="0">
              <a:solidFill>
                <a:sysClr val="windowText" lastClr="000000"/>
              </a:solidFill>
            </a:endParaRPr>
          </a:p>
          <a:p>
            <a:endParaRPr lang="en-US" dirty="0"/>
          </a:p>
        </p:txBody>
      </p:sp>
    </p:spTree>
    <p:extLst>
      <p:ext uri="{BB962C8B-B14F-4D97-AF65-F5344CB8AC3E}">
        <p14:creationId xmlns:p14="http://schemas.microsoft.com/office/powerpoint/2010/main" val="22640575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p:txBody>
          <a:bodyPr/>
          <a:lstStyle/>
          <a:p>
            <a:r>
              <a:rPr lang="en-US"/>
              <a:t>Developer portals</a:t>
            </a:r>
          </a:p>
          <a:p>
            <a:pPr lvl="1"/>
            <a:r>
              <a:rPr lang="en-US">
                <a:hlinkClick r:id="rId2"/>
              </a:rPr>
              <a:t>dev.onedrive.com</a:t>
            </a:r>
            <a:endParaRPr lang="en-US"/>
          </a:p>
          <a:p>
            <a:pPr lvl="1"/>
            <a:r>
              <a:rPr lang="en-US">
                <a:hlinkClick r:id="rId3"/>
              </a:rPr>
              <a:t>dev.office.com</a:t>
            </a:r>
            <a:endParaRPr lang="en-US"/>
          </a:p>
          <a:p>
            <a:pPr lvl="1"/>
            <a:r>
              <a:rPr lang="en-US">
                <a:hlinkClick r:id="rId4"/>
              </a:rPr>
              <a:t>OneDrive on GitHub</a:t>
            </a:r>
            <a:endParaRPr lang="en-US"/>
          </a:p>
          <a:p>
            <a:r>
              <a:rPr lang="en-US"/>
              <a:t>Samples and demos are available today</a:t>
            </a:r>
          </a:p>
          <a:p>
            <a:pPr lvl="1"/>
            <a:r>
              <a:rPr lang="en-US"/>
              <a:t>All the demos from this session are available on GitHub right now.</a:t>
            </a:r>
          </a:p>
          <a:p>
            <a:r>
              <a:rPr lang="en-US"/>
              <a:t>Use the SDKs</a:t>
            </a:r>
          </a:p>
          <a:p>
            <a:pPr lvl="1"/>
            <a:r>
              <a:rPr lang="en-US"/>
              <a:t>Graph SDKs are coming soon. </a:t>
            </a:r>
          </a:p>
          <a:p>
            <a:pPr lvl="1"/>
            <a:r>
              <a:rPr lang="en-US"/>
              <a:t>OneDrive SDK is available for .NET, iOS, Android, and Python.</a:t>
            </a:r>
          </a:p>
          <a:p>
            <a:pPr lvl="1"/>
            <a:r>
              <a:rPr lang="en-US"/>
              <a:t>These provide authentication, service discovery, and easy-of-use for the REST API on these platforms.</a:t>
            </a:r>
            <a:endParaRPr lang="en-US" dirty="0"/>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36160" y="1213149"/>
            <a:ext cx="11655840" cy="2157646"/>
          </a:xfrm>
        </p:spPr>
        <p:txBody>
          <a:bodyPr/>
          <a:lstStyle/>
          <a:p>
            <a:r>
              <a:rPr lang="en-US" sz="1961" dirty="0">
                <a:hlinkClick r:id="rId3"/>
              </a:rPr>
              <a:t>https://msdn.microsoft.com/en-us/skype/websdk/skypewebsdk</a:t>
            </a:r>
            <a:r>
              <a:rPr lang="en-US" sz="1961" dirty="0"/>
              <a:t> </a:t>
            </a:r>
          </a:p>
          <a:p>
            <a:r>
              <a:rPr lang="en-US" sz="1961" dirty="0">
                <a:hlinkClick r:id="rId4"/>
              </a:rPr>
              <a:t>https://msdn.microsoft.com/en-us/skype/appsdk/skypeappsdk</a:t>
            </a:r>
            <a:r>
              <a:rPr lang="en-US" sz="1961" dirty="0"/>
              <a:t> </a:t>
            </a:r>
          </a:p>
          <a:p>
            <a:r>
              <a:rPr lang="en-US" sz="1961" dirty="0">
                <a:hlinkClick r:id="rId5"/>
              </a:rPr>
              <a:t>http://developer.skype.com</a:t>
            </a:r>
            <a:r>
              <a:rPr lang="en-US" sz="1961" dirty="0"/>
              <a:t> </a:t>
            </a:r>
          </a:p>
          <a:p>
            <a:endParaRPr lang="en-US" sz="1961" dirty="0"/>
          </a:p>
          <a:p>
            <a:r>
              <a:rPr lang="en-US" sz="1961" dirty="0">
                <a:hlinkClick r:id="rId6"/>
              </a:rPr>
              <a:t>A Technical Deep Dive into Building Web Apps with the Skype Web SDK</a:t>
            </a:r>
            <a:r>
              <a:rPr lang="en-US" sz="1961" dirty="0"/>
              <a:t> (Ignite 2015)</a:t>
            </a:r>
          </a:p>
          <a:p>
            <a:r>
              <a:rPr lang="en-US" sz="1961" dirty="0">
                <a:hlinkClick r:id="rId7"/>
              </a:rPr>
              <a:t>Engage and Win Users with Your Apps Through Intelligent Conversations</a:t>
            </a:r>
            <a:r>
              <a:rPr lang="en-US" sz="1961" dirty="0"/>
              <a:t> (Build 2016)</a:t>
            </a:r>
          </a:p>
        </p:txBody>
      </p:sp>
      <p:sp>
        <p:nvSpPr>
          <p:cNvPr id="4" name="Title 4"/>
          <p:cNvSpPr txBox="1">
            <a:spLocks/>
          </p:cNvSpPr>
          <p:nvPr/>
        </p:nvSpPr>
        <p:spPr>
          <a:xfrm>
            <a:off x="269241" y="3431489"/>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1" y="4331026"/>
            <a:ext cx="11655840" cy="1991393"/>
          </a:xfrm>
        </p:spPr>
        <p:txBody>
          <a:bodyPr/>
          <a:lstStyle/>
          <a:p>
            <a:pPr lvl="1"/>
            <a:r>
              <a:rPr lang="en-US" sz="1961" dirty="0">
                <a:latin typeface="+mj-lt"/>
              </a:rPr>
              <a:t>Drive real-world success with Skype for Business platform solutions 	</a:t>
            </a:r>
            <a:r>
              <a:rPr lang="en-US" sz="1961" dirty="0">
                <a:latin typeface="+mj-lt"/>
                <a:hlinkClick r:id="rId8"/>
              </a:rPr>
              <a:t>https://myignite.microsoft.com/sessions/2631</a:t>
            </a:r>
            <a:endParaRPr lang="en-US" sz="1961" dirty="0">
              <a:latin typeface="+mj-lt"/>
            </a:endParaRPr>
          </a:p>
          <a:p>
            <a:pPr lvl="1"/>
            <a:r>
              <a:rPr lang="en-US" sz="1961" dirty="0">
                <a:latin typeface="+mj-lt"/>
              </a:rPr>
              <a:t>Dive deep on the new Trusted Application API for Skype for Business Online 	</a:t>
            </a:r>
            <a:r>
              <a:rPr lang="en-US" sz="1961" dirty="0">
                <a:latin typeface="+mj-lt"/>
                <a:hlinkClick r:id="rId9"/>
              </a:rPr>
              <a:t>https://myignite.microsoft.com/sessions/2629</a:t>
            </a:r>
            <a:endParaRPr lang="en-US" sz="1961" dirty="0">
              <a:latin typeface="+mj-lt"/>
            </a:endParaRPr>
          </a:p>
          <a:p>
            <a:pPr lvl="1"/>
            <a:r>
              <a:rPr lang="en-US" sz="1961"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21" dirty="0">
              <a:latin typeface="+mj-lt"/>
            </a:endParaRPr>
          </a:p>
        </p:txBody>
      </p:sp>
    </p:spTree>
    <p:extLst>
      <p:ext uri="{BB962C8B-B14F-4D97-AF65-F5344CB8AC3E}">
        <p14:creationId xmlns:p14="http://schemas.microsoft.com/office/powerpoint/2010/main" val="61631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257897"/>
          </a:xfrm>
        </p:spPr>
        <p:txBody>
          <a:bodyPr/>
          <a:lstStyle/>
          <a:p>
            <a:r>
              <a:rPr lang="en-US" dirty="0">
                <a:hlinkClick r:id=""/>
              </a:rPr>
              <a:t>https://graph.microsoft.io</a:t>
            </a:r>
          </a:p>
          <a:p>
            <a:r>
              <a:rPr lang="en-US" dirty="0">
                <a:hlinkClick r:id=""/>
              </a:rPr>
              <a:t>https://github.com/OneDrive</a:t>
            </a:r>
            <a:endParaRPr lang="en-US" dirty="0"/>
          </a:p>
          <a:p>
            <a:r>
              <a:rPr lang="en-US" dirty="0">
                <a:hlinkClick r:id="rId2"/>
              </a:rPr>
              <a:t>https://dev.onedrive.com</a:t>
            </a:r>
            <a:endParaRPr lang="en-US" dirty="0"/>
          </a:p>
          <a:p>
            <a:r>
              <a:rPr lang="en-US" dirty="0">
                <a:hlinkClick r:id="rId3"/>
              </a:rPr>
              <a:t>https://github.com/MicrosoftGraph</a:t>
            </a:r>
            <a:endParaRPr lang="en-US" dirty="0"/>
          </a:p>
          <a:p>
            <a:r>
              <a:rPr lang="en-US" dirty="0">
                <a:hlinkClick r:id="rId4"/>
              </a:rPr>
              <a:t>https://onedrive.uservoice.com</a:t>
            </a:r>
            <a:endParaRPr lang="en-US" dirty="0"/>
          </a:p>
          <a:p>
            <a:r>
              <a:rPr lang="en-US" dirty="0">
                <a:hlinkClick r:id="rId5"/>
              </a:rPr>
              <a:t>http://stackoverflow.com/questions/tagged/onedrive</a:t>
            </a:r>
            <a:endParaRPr lang="en-US" dirty="0"/>
          </a:p>
          <a:p>
            <a:endParaRPr lang="en-US" dirty="0"/>
          </a:p>
        </p:txBody>
      </p:sp>
      <p:sp>
        <p:nvSpPr>
          <p:cNvPr id="3" name="Title 2"/>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7721036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4710072"/>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Azure Command-Line Interface (CLI) 2.0 Preview</a:t>
            </a:r>
          </a:p>
        </p:txBody>
      </p:sp>
      <p:sp>
        <p:nvSpPr>
          <p:cNvPr id="8" name="Text Placeholder 7"/>
          <p:cNvSpPr>
            <a:spLocks noGrp="1"/>
          </p:cNvSpPr>
          <p:nvPr>
            <p:ph type="body" sz="quarter" idx="10"/>
          </p:nvPr>
        </p:nvSpPr>
        <p:spPr/>
        <p:txBody>
          <a:bodyPr/>
          <a:lstStyle/>
          <a:p>
            <a:r>
              <a:rPr lang="en-US"/>
              <a:t>A new native Posix/BASH based Commandline experience</a:t>
            </a:r>
          </a:p>
          <a:p>
            <a:r>
              <a:rPr lang="en-US"/>
              <a:t>Available at </a:t>
            </a:r>
            <a:r>
              <a:rPr lang="en-US">
                <a:hlinkClick r:id="rId2"/>
              </a:rPr>
              <a:t>GitHub</a:t>
            </a:r>
            <a:r>
              <a:rPr lang="en-US"/>
              <a:t> in preview mode – looking for early feedback and engagement with adopters</a:t>
            </a:r>
          </a:p>
          <a:p>
            <a:r>
              <a:rPr lang="en-US"/>
              <a:t>Current xplat CLI will continue to be available and supported – will be needed for ASM services</a:t>
            </a:r>
          </a:p>
          <a:p>
            <a:r>
              <a:rPr lang="en-US"/>
              <a:t>Both CLIs work side-by-side in the same command shell window</a:t>
            </a:r>
            <a:endParaRPr lang="en-US" dirty="0"/>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197</TotalTime>
  <Words>2495</Words>
  <Application>Microsoft Office PowerPoint</Application>
  <PresentationFormat>Widescreen</PresentationFormat>
  <Paragraphs>411</Paragraphs>
  <Slides>48</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48</vt:i4>
      </vt:variant>
    </vt:vector>
  </HeadingPairs>
  <TitlesOfParts>
    <vt:vector size="59" baseType="lpstr">
      <vt:lpstr>ＭＳ Ｐゴシック</vt:lpstr>
      <vt:lpstr>Arial</vt:lpstr>
      <vt:lpstr>Calibri</vt:lpstr>
      <vt:lpstr>Consolas</vt:lpstr>
      <vt:lpstr>Segoe</vt:lpstr>
      <vt:lpstr>Segoe UI</vt:lpstr>
      <vt:lpstr>Segoe UI Light</vt:lpstr>
      <vt:lpstr>Segoe UI Semibold</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Azure Tools  </vt:lpstr>
      <vt:lpstr>Azure Command-Line Interface (CLI) 2.0 Preview</vt:lpstr>
      <vt:lpstr>PowerPoint Presentation</vt:lpstr>
      <vt:lpstr>PowerPoint Presentation</vt:lpstr>
      <vt:lpstr>Visual Studio Code</vt:lpstr>
      <vt:lpstr>.NET + Azure</vt:lpstr>
      <vt:lpstr>.NET today</vt:lpstr>
      <vt:lpstr>Visual Studio</vt:lpstr>
      <vt:lpstr>Docker Tools for Visual Studio 2015 (Preview)</vt:lpstr>
      <vt:lpstr>Demo</vt:lpstr>
      <vt:lpstr>Java + Azure </vt:lpstr>
      <vt:lpstr>Java Dev Center – azure.com/java </vt:lpstr>
      <vt:lpstr>Java deployment in Azure</vt:lpstr>
      <vt:lpstr>Azure Toolkit for Eclipse/for IntelliJ</vt:lpstr>
      <vt:lpstr>PowerPoint Presentation</vt:lpstr>
      <vt:lpstr>PowerPoint Presentation</vt:lpstr>
      <vt:lpstr>SDKs for Java</vt:lpstr>
      <vt:lpstr>Node.js + Azure </vt:lpstr>
      <vt:lpstr>Node Dev Center – azure.com/node </vt:lpstr>
      <vt:lpstr>azure.microsoft.com/downloads/</vt:lpstr>
      <vt:lpstr>PowerPoint Presentation</vt:lpstr>
      <vt:lpstr>azure.github.com</vt:lpstr>
      <vt:lpstr>SDKs for Node</vt:lpstr>
      <vt:lpstr>Demo</vt:lpstr>
      <vt:lpstr>CI/CD/DevOps</vt:lpstr>
      <vt:lpstr>DevOps is the union of people, process, and products to enable continuous delivery of value to our end users.</vt:lpstr>
      <vt:lpstr>What makes up a “DevOps” pipeline</vt:lpstr>
      <vt:lpstr>Visual Studio Team Services (VSTS) / TFS</vt:lpstr>
      <vt:lpstr>Jenkins Running their infrastructure on Azure!</vt:lpstr>
      <vt:lpstr>Jenkins Plugins</vt:lpstr>
      <vt:lpstr>Jenkins Slave Plugin</vt:lpstr>
      <vt:lpstr>Jenkins ACS Plugin</vt:lpstr>
      <vt:lpstr>Developer Benefits</vt:lpstr>
      <vt:lpstr>PowerPoint Presentation</vt:lpstr>
      <vt:lpstr>Developer Subscriptions</vt:lpstr>
      <vt:lpstr>Office Platform</vt:lpstr>
      <vt:lpstr>Getting Started Now</vt:lpstr>
      <vt:lpstr>Questions?</vt:lpstr>
      <vt:lpstr>PowerPoint Presentation</vt:lpstr>
      <vt:lpstr>References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Israel Vega</cp:lastModifiedBy>
  <cp:revision>30</cp:revision>
  <dcterms:created xsi:type="dcterms:W3CDTF">2016-09-30T21:57:34Z</dcterms:created>
  <dcterms:modified xsi:type="dcterms:W3CDTF">2016-10-14T20:15:01Z</dcterms:modified>
</cp:coreProperties>
</file>